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2214" autoAdjust="0"/>
  </p:normalViewPr>
  <p:slideViewPr>
    <p:cSldViewPr snapToGrid="0">
      <p:cViewPr varScale="1">
        <p:scale>
          <a:sx n="42" d="100"/>
          <a:sy n="42" d="100"/>
        </p:scale>
        <p:origin x="72" y="4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CFDBE4-E897-4F59-B89C-5AEA74A1CC02}"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AF2775-91B1-4888-874E-7D9C239A513A}" type="slidenum">
              <a:rPr lang="en-US" smtClean="0"/>
              <a:t>‹#›</a:t>
            </a:fld>
            <a:endParaRPr lang="en-US"/>
          </a:p>
        </p:txBody>
      </p:sp>
    </p:spTree>
    <p:extLst>
      <p:ext uri="{BB962C8B-B14F-4D97-AF65-F5344CB8AC3E}">
        <p14:creationId xmlns:p14="http://schemas.microsoft.com/office/powerpoint/2010/main" val="2617728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everyone. I hope you are doing well. In these slides, I will be presenting my reflection on the customer relationship management of Pilates Circuit.</a:t>
            </a:r>
            <a:endParaRPr lang="en-US" dirty="0"/>
          </a:p>
        </p:txBody>
      </p:sp>
      <p:sp>
        <p:nvSpPr>
          <p:cNvPr id="4" name="Slide Number Placeholder 3"/>
          <p:cNvSpPr>
            <a:spLocks noGrp="1"/>
          </p:cNvSpPr>
          <p:nvPr>
            <p:ph type="sldNum" sz="quarter" idx="5"/>
          </p:nvPr>
        </p:nvSpPr>
        <p:spPr/>
        <p:txBody>
          <a:bodyPr/>
          <a:lstStyle/>
          <a:p>
            <a:fld id="{7CAF2775-91B1-4888-874E-7D9C239A513A}" type="slidenum">
              <a:rPr lang="en-US" smtClean="0"/>
              <a:t>1</a:t>
            </a:fld>
            <a:endParaRPr lang="en-US"/>
          </a:p>
        </p:txBody>
      </p:sp>
    </p:spTree>
    <p:extLst>
      <p:ext uri="{BB962C8B-B14F-4D97-AF65-F5344CB8AC3E}">
        <p14:creationId xmlns:p14="http://schemas.microsoft.com/office/powerpoint/2010/main" val="1059141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Pilates Circuit is a health and fitness brand that specializes in Pilates. For example, the brand offers diverse classes that include including reformer, cardio, and advanced sessions, together with 1-2-1 options. With studios in West London and an online presence, the mission of the company is in line with improving wellness and community, and personal growth among their customers. However, there are challenges in the acquisition and retention of customers and inactive channels need improvements.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CAF2775-91B1-4888-874E-7D9C239A513A}" type="slidenum">
              <a:rPr lang="en-US" smtClean="0"/>
              <a:t>2</a:t>
            </a:fld>
            <a:endParaRPr lang="en-US"/>
          </a:p>
        </p:txBody>
      </p:sp>
    </p:spTree>
    <p:extLst>
      <p:ext uri="{BB962C8B-B14F-4D97-AF65-F5344CB8AC3E}">
        <p14:creationId xmlns:p14="http://schemas.microsoft.com/office/powerpoint/2010/main" val="177342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customer relationship program of Pilates Circuit is Pilates Plus Perks, which usually rewards referrals and even regular attendance with different milestone incentives and complimentary classes. Even though the program helps in promoting loyalty, it lacks personalization for different customer needs and is not promoted properly across platforms.</a:t>
            </a:r>
            <a:endParaRPr lang="en-US" sz="1200" kern="1200" dirty="0">
              <a:solidFill>
                <a:schemeClr val="tx1"/>
              </a:solidFill>
              <a:effectLst/>
              <a:latin typeface="+mn-lt"/>
              <a:ea typeface="+mn-ea"/>
              <a:cs typeface="+mn-cs"/>
            </a:endParaRPr>
          </a:p>
          <a:p>
            <a:endParaRPr lang="en-GB" dirty="0"/>
          </a:p>
          <a:p>
            <a:endParaRPr lang="en-US" dirty="0"/>
          </a:p>
        </p:txBody>
      </p:sp>
      <p:sp>
        <p:nvSpPr>
          <p:cNvPr id="4" name="Slide Number Placeholder 3"/>
          <p:cNvSpPr>
            <a:spLocks noGrp="1"/>
          </p:cNvSpPr>
          <p:nvPr>
            <p:ph type="sldNum" sz="quarter" idx="5"/>
          </p:nvPr>
        </p:nvSpPr>
        <p:spPr/>
        <p:txBody>
          <a:bodyPr/>
          <a:lstStyle/>
          <a:p>
            <a:fld id="{7CAF2775-91B1-4888-874E-7D9C239A513A}" type="slidenum">
              <a:rPr lang="en-US" smtClean="0"/>
              <a:t>3</a:t>
            </a:fld>
            <a:endParaRPr lang="en-US"/>
          </a:p>
        </p:txBody>
      </p:sp>
    </p:spTree>
    <p:extLst>
      <p:ext uri="{BB962C8B-B14F-4D97-AF65-F5344CB8AC3E}">
        <p14:creationId xmlns:p14="http://schemas.microsoft.com/office/powerpoint/2010/main" val="2992053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For attracting new customers, Pilates Circuit should be engaging actively across different digital channels and restarting its accounts on Facebook and Twitter. A free introductory class should be offered as it can be helpful in attracting new people. On the other hand, the retention of customers should include different personalized strategies for classes on the basis of the preferences of customers. Moreover, improving the loyalty program with different unique benefits such as discounts can be helpful in improving the engagement of customers.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CAF2775-91B1-4888-874E-7D9C239A513A}" type="slidenum">
              <a:rPr lang="en-US" smtClean="0"/>
              <a:t>4</a:t>
            </a:fld>
            <a:endParaRPr lang="en-US"/>
          </a:p>
        </p:txBody>
      </p:sp>
    </p:spTree>
    <p:extLst>
      <p:ext uri="{BB962C8B-B14F-4D97-AF65-F5344CB8AC3E}">
        <p14:creationId xmlns:p14="http://schemas.microsoft.com/office/powerpoint/2010/main" val="1669938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Moving on, it can be said that this project has been quite effective for me as it has helped me in understanding customer </a:t>
            </a:r>
            <a:r>
              <a:rPr lang="en-GB" sz="1200" kern="1200" dirty="0" err="1">
                <a:solidFill>
                  <a:schemeClr val="tx1"/>
                </a:solidFill>
                <a:effectLst/>
                <a:latin typeface="+mn-lt"/>
                <a:ea typeface="+mn-ea"/>
                <a:cs typeface="+mn-cs"/>
              </a:rPr>
              <a:t>behavior</a:t>
            </a:r>
            <a:r>
              <a:rPr lang="en-GB" sz="1200" kern="1200" dirty="0">
                <a:solidFill>
                  <a:schemeClr val="tx1"/>
                </a:solidFill>
                <a:effectLst/>
                <a:latin typeface="+mn-lt"/>
                <a:ea typeface="+mn-ea"/>
                <a:cs typeface="+mn-cs"/>
              </a:rPr>
              <a:t> and determining which strategies should be implemented for improving both loyalty and engagement of customers. However, I faced a number of challenges in this project as well such as finding data on the program of customer relationship. It proved to be quite difficult and time-consuming.</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CAF2775-91B1-4888-874E-7D9C239A513A}" type="slidenum">
              <a:rPr lang="en-US" smtClean="0"/>
              <a:t>5</a:t>
            </a:fld>
            <a:endParaRPr lang="en-US"/>
          </a:p>
        </p:txBody>
      </p:sp>
    </p:spTree>
    <p:extLst>
      <p:ext uri="{BB962C8B-B14F-4D97-AF65-F5344CB8AC3E}">
        <p14:creationId xmlns:p14="http://schemas.microsoft.com/office/powerpoint/2010/main" val="2227675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Kumar, V., &amp; </a:t>
            </a:r>
            <a:r>
              <a:rPr lang="en-GB" sz="1200" kern="1200" dirty="0" err="1">
                <a:solidFill>
                  <a:schemeClr val="tx1"/>
                </a:solidFill>
                <a:effectLst/>
                <a:latin typeface="+mn-lt"/>
                <a:ea typeface="+mn-ea"/>
                <a:cs typeface="+mn-cs"/>
              </a:rPr>
              <a:t>Reinartz</a:t>
            </a:r>
            <a:r>
              <a:rPr lang="en-GB" sz="1200" kern="1200" dirty="0">
                <a:solidFill>
                  <a:schemeClr val="tx1"/>
                </a:solidFill>
                <a:effectLst/>
                <a:latin typeface="+mn-lt"/>
                <a:ea typeface="+mn-ea"/>
                <a:cs typeface="+mn-cs"/>
              </a:rPr>
              <a:t>, W. (2018). </a:t>
            </a:r>
            <a:r>
              <a:rPr lang="en-GB" sz="1200" i="1" kern="1200" dirty="0">
                <a:solidFill>
                  <a:schemeClr val="tx1"/>
                </a:solidFill>
                <a:effectLst/>
                <a:latin typeface="+mn-lt"/>
                <a:ea typeface="+mn-ea"/>
                <a:cs typeface="+mn-cs"/>
              </a:rPr>
              <a:t>Customer relationship management.</a:t>
            </a:r>
            <a:r>
              <a:rPr lang="en-GB" sz="1200" kern="1200" dirty="0">
                <a:solidFill>
                  <a:schemeClr val="tx1"/>
                </a:solidFill>
                <a:effectLst/>
                <a:latin typeface="+mn-lt"/>
                <a:ea typeface="+mn-ea"/>
                <a:cs typeface="+mn-cs"/>
              </a:rPr>
              <a:t> Springer-Verlag GmbH Germany, part of Springer Nature 2006, 2012, 2018.</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Pilates Circuit. (2024). </a:t>
            </a:r>
            <a:r>
              <a:rPr lang="en-GB" sz="1200" i="1" kern="1200" dirty="0">
                <a:solidFill>
                  <a:schemeClr val="tx1"/>
                </a:solidFill>
                <a:effectLst/>
                <a:latin typeface="+mn-lt"/>
                <a:ea typeface="+mn-ea"/>
                <a:cs typeface="+mn-cs"/>
              </a:rPr>
              <a:t>PILATES CIRCUIT: Dynamic and Contemporary Reformer Pilates Group Fitness Classes</a:t>
            </a:r>
            <a:r>
              <a:rPr lang="en-GB" sz="1200" kern="1200" dirty="0">
                <a:solidFill>
                  <a:schemeClr val="tx1"/>
                </a:solidFill>
                <a:effectLst/>
                <a:latin typeface="+mn-lt"/>
                <a:ea typeface="+mn-ea"/>
                <a:cs typeface="+mn-cs"/>
              </a:rPr>
              <a:t>. Retrieved 2024, from https://www.pilatescircuit.co.uk/</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CAF2775-91B1-4888-874E-7D9C239A513A}" type="slidenum">
              <a:rPr lang="en-US" smtClean="0"/>
              <a:t>6</a:t>
            </a:fld>
            <a:endParaRPr lang="en-US"/>
          </a:p>
        </p:txBody>
      </p:sp>
    </p:spTree>
    <p:extLst>
      <p:ext uri="{BB962C8B-B14F-4D97-AF65-F5344CB8AC3E}">
        <p14:creationId xmlns:p14="http://schemas.microsoft.com/office/powerpoint/2010/main" val="1254320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all for your time. In case you have any questions, please feel free to ask me. </a:t>
            </a:r>
            <a:endParaRPr lang="en-US" dirty="0"/>
          </a:p>
        </p:txBody>
      </p:sp>
      <p:sp>
        <p:nvSpPr>
          <p:cNvPr id="4" name="Slide Number Placeholder 3"/>
          <p:cNvSpPr>
            <a:spLocks noGrp="1"/>
          </p:cNvSpPr>
          <p:nvPr>
            <p:ph type="sldNum" sz="quarter" idx="5"/>
          </p:nvPr>
        </p:nvSpPr>
        <p:spPr/>
        <p:txBody>
          <a:bodyPr/>
          <a:lstStyle/>
          <a:p>
            <a:fld id="{7CAF2775-91B1-4888-874E-7D9C239A513A}" type="slidenum">
              <a:rPr lang="en-US" smtClean="0"/>
              <a:t>7</a:t>
            </a:fld>
            <a:endParaRPr lang="en-US"/>
          </a:p>
        </p:txBody>
      </p:sp>
    </p:spTree>
    <p:extLst>
      <p:ext uri="{BB962C8B-B14F-4D97-AF65-F5344CB8AC3E}">
        <p14:creationId xmlns:p14="http://schemas.microsoft.com/office/powerpoint/2010/main" val="29045789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9259ABE2-929E-45DB-A7E8-709DEA5E532C}" type="datetimeFigureOut">
              <a:rPr lang="en-US" smtClean="0"/>
              <a:t>12/2/2024</a:t>
            </a:fld>
            <a:endParaRPr lang="en-US"/>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A7DF2115-4BE3-4BBD-95DB-33A38A75A5CB}" type="slidenum">
              <a:rPr lang="en-US" smtClean="0"/>
              <a:t>‹#›</a:t>
            </a:fld>
            <a:endParaRPr lang="en-US"/>
          </a:p>
        </p:txBody>
      </p:sp>
    </p:spTree>
    <p:extLst>
      <p:ext uri="{BB962C8B-B14F-4D97-AF65-F5344CB8AC3E}">
        <p14:creationId xmlns:p14="http://schemas.microsoft.com/office/powerpoint/2010/main" val="107646447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59ABE2-929E-45DB-A7E8-709DEA5E532C}"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F2115-4BE3-4BBD-95DB-33A38A75A5CB}" type="slidenum">
              <a:rPr lang="en-US" smtClean="0"/>
              <a:t>‹#›</a:t>
            </a:fld>
            <a:endParaRPr lang="en-US"/>
          </a:p>
        </p:txBody>
      </p:sp>
    </p:spTree>
    <p:extLst>
      <p:ext uri="{BB962C8B-B14F-4D97-AF65-F5344CB8AC3E}">
        <p14:creationId xmlns:p14="http://schemas.microsoft.com/office/powerpoint/2010/main" val="4268269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59ABE2-929E-45DB-A7E8-709DEA5E532C}"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F2115-4BE3-4BBD-95DB-33A38A75A5CB}" type="slidenum">
              <a:rPr lang="en-US" smtClean="0"/>
              <a:t>‹#›</a:t>
            </a:fld>
            <a:endParaRPr lang="en-US"/>
          </a:p>
        </p:txBody>
      </p:sp>
    </p:spTree>
    <p:extLst>
      <p:ext uri="{BB962C8B-B14F-4D97-AF65-F5344CB8AC3E}">
        <p14:creationId xmlns:p14="http://schemas.microsoft.com/office/powerpoint/2010/main" val="876289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59ABE2-929E-45DB-A7E8-709DEA5E532C}"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F2115-4BE3-4BBD-95DB-33A38A75A5CB}" type="slidenum">
              <a:rPr lang="en-US" smtClean="0"/>
              <a:t>‹#›</a:t>
            </a:fld>
            <a:endParaRPr lang="en-US"/>
          </a:p>
        </p:txBody>
      </p:sp>
    </p:spTree>
    <p:extLst>
      <p:ext uri="{BB962C8B-B14F-4D97-AF65-F5344CB8AC3E}">
        <p14:creationId xmlns:p14="http://schemas.microsoft.com/office/powerpoint/2010/main" val="3412383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9259ABE2-929E-45DB-A7E8-709DEA5E532C}" type="datetimeFigureOut">
              <a:rPr lang="en-US" smtClean="0"/>
              <a:t>12/2/2024</a:t>
            </a:fld>
            <a:endParaRPr lang="en-US"/>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2080"/>
            <a:ext cx="2112264" cy="228600"/>
          </a:xfrm>
        </p:spPr>
        <p:txBody>
          <a:bodyPr/>
          <a:lstStyle/>
          <a:p>
            <a:fld id="{A7DF2115-4BE3-4BBD-95DB-33A38A75A5CB}" type="slidenum">
              <a:rPr lang="en-US" smtClean="0"/>
              <a:t>‹#›</a:t>
            </a:fld>
            <a:endParaRPr lang="en-US"/>
          </a:p>
        </p:txBody>
      </p:sp>
    </p:spTree>
    <p:extLst>
      <p:ext uri="{BB962C8B-B14F-4D97-AF65-F5344CB8AC3E}">
        <p14:creationId xmlns:p14="http://schemas.microsoft.com/office/powerpoint/2010/main" val="390929165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59ABE2-929E-45DB-A7E8-709DEA5E532C}"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DF2115-4BE3-4BBD-95DB-33A38A75A5CB}" type="slidenum">
              <a:rPr lang="en-US" smtClean="0"/>
              <a:t>‹#›</a:t>
            </a:fld>
            <a:endParaRPr lang="en-US"/>
          </a:p>
        </p:txBody>
      </p:sp>
    </p:spTree>
    <p:extLst>
      <p:ext uri="{BB962C8B-B14F-4D97-AF65-F5344CB8AC3E}">
        <p14:creationId xmlns:p14="http://schemas.microsoft.com/office/powerpoint/2010/main" val="4110783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59ABE2-929E-45DB-A7E8-709DEA5E532C}" type="datetimeFigureOut">
              <a:rPr lang="en-US" smtClean="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DF2115-4BE3-4BBD-95DB-33A38A75A5CB}" type="slidenum">
              <a:rPr lang="en-US" smtClean="0"/>
              <a:t>‹#›</a:t>
            </a:fld>
            <a:endParaRPr lang="en-US"/>
          </a:p>
        </p:txBody>
      </p:sp>
    </p:spTree>
    <p:extLst>
      <p:ext uri="{BB962C8B-B14F-4D97-AF65-F5344CB8AC3E}">
        <p14:creationId xmlns:p14="http://schemas.microsoft.com/office/powerpoint/2010/main" val="2697771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59ABE2-929E-45DB-A7E8-709DEA5E532C}" type="datetimeFigureOut">
              <a:rPr lang="en-US" smtClean="0"/>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DF2115-4BE3-4BBD-95DB-33A38A75A5CB}" type="slidenum">
              <a:rPr lang="en-US" smtClean="0"/>
              <a:t>‹#›</a:t>
            </a:fld>
            <a:endParaRPr lang="en-US"/>
          </a:p>
        </p:txBody>
      </p:sp>
    </p:spTree>
    <p:extLst>
      <p:ext uri="{BB962C8B-B14F-4D97-AF65-F5344CB8AC3E}">
        <p14:creationId xmlns:p14="http://schemas.microsoft.com/office/powerpoint/2010/main" val="342376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59ABE2-929E-45DB-A7E8-709DEA5E532C}" type="datetimeFigureOut">
              <a:rPr lang="en-US" smtClean="0"/>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DF2115-4BE3-4BBD-95DB-33A38A75A5CB}" type="slidenum">
              <a:rPr lang="en-US" smtClean="0"/>
              <a:t>‹#›</a:t>
            </a:fld>
            <a:endParaRPr lang="en-US"/>
          </a:p>
        </p:txBody>
      </p:sp>
    </p:spTree>
    <p:extLst>
      <p:ext uri="{BB962C8B-B14F-4D97-AF65-F5344CB8AC3E}">
        <p14:creationId xmlns:p14="http://schemas.microsoft.com/office/powerpoint/2010/main" val="526780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9259ABE2-929E-45DB-A7E8-709DEA5E532C}" type="datetimeFigureOut">
              <a:rPr lang="en-US" smtClean="0"/>
              <a:t>12/2/2024</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6728" y="6227064"/>
            <a:ext cx="1463040" cy="256032"/>
          </a:xfrm>
        </p:spPr>
        <p:txBody>
          <a:bodyPr/>
          <a:lstStyle/>
          <a:p>
            <a:fld id="{A7DF2115-4BE3-4BBD-95DB-33A38A75A5CB}"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73052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9259ABE2-929E-45DB-A7E8-709DEA5E532C}" type="datetimeFigureOut">
              <a:rPr lang="en-US" smtClean="0"/>
              <a:t>12/2/2024</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56032"/>
          </a:xfrm>
        </p:spPr>
        <p:txBody>
          <a:bodyPr/>
          <a:lstStyle/>
          <a:p>
            <a:fld id="{A7DF2115-4BE3-4BBD-95DB-33A38A75A5CB}"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04816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9259ABE2-929E-45DB-A7E8-709DEA5E532C}" type="datetimeFigureOut">
              <a:rPr lang="en-US" smtClean="0"/>
              <a:t>12/2/2024</a:t>
            </a:fld>
            <a:endParaRPr lang="en-US"/>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A7DF2115-4BE3-4BBD-95DB-33A38A75A5CB}" type="slidenum">
              <a:rPr lang="en-US" smtClean="0"/>
              <a:t>‹#›</a:t>
            </a:fld>
            <a:endParaRPr lang="en-US"/>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11658952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BC99609-0D78-4DAA-BD2D-E69459DDA05D}"/>
              </a:ext>
            </a:extLst>
          </p:cNvPr>
          <p:cNvSpPr>
            <a:spLocks noGrp="1"/>
          </p:cNvSpPr>
          <p:nvPr>
            <p:ph type="ctrTitle"/>
          </p:nvPr>
        </p:nvSpPr>
        <p:spPr/>
        <p:txBody>
          <a:bodyPr/>
          <a:lstStyle/>
          <a:p>
            <a:r>
              <a:rPr lang="en-GB" dirty="0"/>
              <a:t>Reflection</a:t>
            </a:r>
            <a:endParaRPr lang="en-US" dirty="0"/>
          </a:p>
        </p:txBody>
      </p:sp>
      <p:sp>
        <p:nvSpPr>
          <p:cNvPr id="7" name="Subtitle 6">
            <a:extLst>
              <a:ext uri="{FF2B5EF4-FFF2-40B4-BE49-F238E27FC236}">
                <a16:creationId xmlns:a16="http://schemas.microsoft.com/office/drawing/2014/main" id="{DD942F97-A4E7-4701-9B66-CE7B5B3DA3C0}"/>
              </a:ext>
            </a:extLst>
          </p:cNvPr>
          <p:cNvSpPr>
            <a:spLocks noGrp="1"/>
          </p:cNvSpPr>
          <p:nvPr>
            <p:ph type="subTitle" idx="1"/>
          </p:nvPr>
        </p:nvSpPr>
        <p:spPr>
          <a:xfrm>
            <a:off x="1562100" y="4411980"/>
            <a:ext cx="9070848" cy="727283"/>
          </a:xfrm>
        </p:spPr>
        <p:txBody>
          <a:bodyPr>
            <a:normAutofit/>
          </a:bodyPr>
          <a:lstStyle/>
          <a:p>
            <a:r>
              <a:rPr lang="en-GB" dirty="0"/>
              <a:t>By:</a:t>
            </a:r>
          </a:p>
          <a:p>
            <a:r>
              <a:rPr lang="en-GB" dirty="0"/>
              <a:t>Dated:</a:t>
            </a:r>
            <a:endParaRPr lang="en-US" dirty="0"/>
          </a:p>
        </p:txBody>
      </p:sp>
    </p:spTree>
    <p:extLst>
      <p:ext uri="{BB962C8B-B14F-4D97-AF65-F5344CB8AC3E}">
        <p14:creationId xmlns:p14="http://schemas.microsoft.com/office/powerpoint/2010/main" val="4030325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2647F-74ED-4DCC-974F-847A64C24B5B}"/>
              </a:ext>
            </a:extLst>
          </p:cNvPr>
          <p:cNvSpPr>
            <a:spLocks noGrp="1"/>
          </p:cNvSpPr>
          <p:nvPr>
            <p:ph type="title"/>
          </p:nvPr>
        </p:nvSpPr>
        <p:spPr/>
        <p:txBody>
          <a:bodyPr/>
          <a:lstStyle/>
          <a:p>
            <a:r>
              <a:rPr lang="en-GB" b="1" dirty="0"/>
              <a:t>Introduction</a:t>
            </a:r>
            <a:endParaRPr lang="en-US" b="1" dirty="0"/>
          </a:p>
        </p:txBody>
      </p:sp>
      <p:sp>
        <p:nvSpPr>
          <p:cNvPr id="3" name="Content Placeholder 2">
            <a:extLst>
              <a:ext uri="{FF2B5EF4-FFF2-40B4-BE49-F238E27FC236}">
                <a16:creationId xmlns:a16="http://schemas.microsoft.com/office/drawing/2014/main" id="{99DB8156-E03E-4640-B64E-02869C9D5B86}"/>
              </a:ext>
            </a:extLst>
          </p:cNvPr>
          <p:cNvSpPr>
            <a:spLocks noGrp="1"/>
          </p:cNvSpPr>
          <p:nvPr>
            <p:ph sz="half" idx="1"/>
          </p:nvPr>
        </p:nvSpPr>
        <p:spPr/>
        <p:txBody>
          <a:bodyPr>
            <a:normAutofit lnSpcReduction="10000"/>
          </a:bodyPr>
          <a:lstStyle/>
          <a:p>
            <a:r>
              <a:rPr lang="en-GB" sz="2400" dirty="0"/>
              <a:t>Pilates Circuit offers a range of Pilates classes that are personalized to various needs. </a:t>
            </a:r>
          </a:p>
          <a:p>
            <a:r>
              <a:rPr lang="en-GB" sz="2400" dirty="0"/>
              <a:t>The brand manages four studios in West London that are supported by an app and digital channels. </a:t>
            </a:r>
          </a:p>
          <a:p>
            <a:r>
              <a:rPr lang="en-GB" sz="2400" dirty="0"/>
              <a:t>The brand focuses on wellness and community, and even personal growth for its customers (Pilates Circuit, 2024).</a:t>
            </a:r>
            <a:endParaRPr lang="en-US" sz="2400" dirty="0"/>
          </a:p>
          <a:p>
            <a:endParaRPr lang="en-US" sz="2400" dirty="0"/>
          </a:p>
        </p:txBody>
      </p:sp>
      <p:pic>
        <p:nvPicPr>
          <p:cNvPr id="5" name="Content Placeholder 4">
            <a:extLst>
              <a:ext uri="{FF2B5EF4-FFF2-40B4-BE49-F238E27FC236}">
                <a16:creationId xmlns:a16="http://schemas.microsoft.com/office/drawing/2014/main" id="{BDD9B9F9-C2F8-4E96-AF08-9ADCCCCE682F}"/>
              </a:ext>
            </a:extLst>
          </p:cNvPr>
          <p:cNvPicPr>
            <a:picLocks noGrp="1" noChangeAspect="1"/>
          </p:cNvPicPr>
          <p:nvPr>
            <p:ph sz="half" idx="2"/>
          </p:nvPr>
        </p:nvPicPr>
        <p:blipFill>
          <a:blip r:embed="rId3"/>
          <a:stretch>
            <a:fillRect/>
          </a:stretch>
        </p:blipFill>
        <p:spPr>
          <a:xfrm>
            <a:off x="8637936" y="2014194"/>
            <a:ext cx="2826006" cy="3748087"/>
          </a:xfrm>
          <a:prstGeom prst="rect">
            <a:avLst/>
          </a:prstGeom>
        </p:spPr>
      </p:pic>
      <p:pic>
        <p:nvPicPr>
          <p:cNvPr id="6" name="Picture 5">
            <a:extLst>
              <a:ext uri="{FF2B5EF4-FFF2-40B4-BE49-F238E27FC236}">
                <a16:creationId xmlns:a16="http://schemas.microsoft.com/office/drawing/2014/main" id="{2BDBA4B0-EB63-4092-83CB-9DBACC66E780}"/>
              </a:ext>
            </a:extLst>
          </p:cNvPr>
          <p:cNvPicPr>
            <a:picLocks noChangeAspect="1"/>
          </p:cNvPicPr>
          <p:nvPr/>
        </p:nvPicPr>
        <p:blipFill>
          <a:blip r:embed="rId4"/>
          <a:stretch>
            <a:fillRect/>
          </a:stretch>
        </p:blipFill>
        <p:spPr>
          <a:xfrm>
            <a:off x="5780307" y="2006295"/>
            <a:ext cx="2857629" cy="3755986"/>
          </a:xfrm>
          <a:prstGeom prst="rect">
            <a:avLst/>
          </a:prstGeom>
        </p:spPr>
      </p:pic>
    </p:spTree>
    <p:extLst>
      <p:ext uri="{BB962C8B-B14F-4D97-AF65-F5344CB8AC3E}">
        <p14:creationId xmlns:p14="http://schemas.microsoft.com/office/powerpoint/2010/main" val="2543172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49890-8138-4D4F-8BFE-AD170491176B}"/>
              </a:ext>
            </a:extLst>
          </p:cNvPr>
          <p:cNvSpPr>
            <a:spLocks noGrp="1"/>
          </p:cNvSpPr>
          <p:nvPr>
            <p:ph type="title"/>
          </p:nvPr>
        </p:nvSpPr>
        <p:spPr/>
        <p:txBody>
          <a:bodyPr/>
          <a:lstStyle/>
          <a:p>
            <a:r>
              <a:rPr lang="en-GB" b="1" dirty="0"/>
              <a:t>Customer Relationship Management</a:t>
            </a:r>
            <a:endParaRPr lang="en-US" b="1" dirty="0"/>
          </a:p>
        </p:txBody>
      </p:sp>
      <p:sp>
        <p:nvSpPr>
          <p:cNvPr id="3" name="Content Placeholder 2">
            <a:extLst>
              <a:ext uri="{FF2B5EF4-FFF2-40B4-BE49-F238E27FC236}">
                <a16:creationId xmlns:a16="http://schemas.microsoft.com/office/drawing/2014/main" id="{FE711171-6395-4F92-B43C-B318CF52A0F7}"/>
              </a:ext>
            </a:extLst>
          </p:cNvPr>
          <p:cNvSpPr>
            <a:spLocks noGrp="1"/>
          </p:cNvSpPr>
          <p:nvPr>
            <p:ph sz="half" idx="1"/>
          </p:nvPr>
        </p:nvSpPr>
        <p:spPr>
          <a:xfrm>
            <a:off x="1066800" y="2286000"/>
            <a:ext cx="5905500" cy="3749040"/>
          </a:xfrm>
        </p:spPr>
        <p:txBody>
          <a:bodyPr>
            <a:normAutofit/>
          </a:bodyPr>
          <a:lstStyle/>
          <a:p>
            <a:r>
              <a:rPr lang="en-GB" sz="2400" dirty="0"/>
              <a:t>For the management of customer relations, there are Pilates Plus Perks for referrals and enough attendance.</a:t>
            </a:r>
          </a:p>
          <a:p>
            <a:r>
              <a:rPr lang="en-GB" sz="2400" dirty="0"/>
              <a:t> The program, however, lacks personalization and appeal to a large number of people. </a:t>
            </a:r>
          </a:p>
          <a:p>
            <a:r>
              <a:rPr lang="en-GB" sz="2400" dirty="0"/>
              <a:t>Due to low visibility and promotion, the program is not that effective.</a:t>
            </a:r>
            <a:endParaRPr lang="en-US" sz="2400" dirty="0"/>
          </a:p>
          <a:p>
            <a:endParaRPr lang="en-US" sz="2400" dirty="0"/>
          </a:p>
        </p:txBody>
      </p:sp>
      <p:pic>
        <p:nvPicPr>
          <p:cNvPr id="5" name="Content Placeholder 4">
            <a:extLst>
              <a:ext uri="{FF2B5EF4-FFF2-40B4-BE49-F238E27FC236}">
                <a16:creationId xmlns:a16="http://schemas.microsoft.com/office/drawing/2014/main" id="{1174B4A6-1D48-40B3-88E6-466201577AE1}"/>
              </a:ext>
            </a:extLst>
          </p:cNvPr>
          <p:cNvPicPr>
            <a:picLocks noGrp="1" noChangeAspect="1"/>
          </p:cNvPicPr>
          <p:nvPr>
            <p:ph sz="half" idx="2"/>
          </p:nvPr>
        </p:nvPicPr>
        <p:blipFill rotWithShape="1">
          <a:blip r:embed="rId3"/>
          <a:srcRect l="17462" r="13783"/>
          <a:stretch/>
        </p:blipFill>
        <p:spPr>
          <a:xfrm>
            <a:off x="6781802" y="2103120"/>
            <a:ext cx="4099558" cy="3312552"/>
          </a:xfrm>
          <a:prstGeom prst="rect">
            <a:avLst/>
          </a:prstGeom>
        </p:spPr>
      </p:pic>
    </p:spTree>
    <p:extLst>
      <p:ext uri="{BB962C8B-B14F-4D97-AF65-F5344CB8AC3E}">
        <p14:creationId xmlns:p14="http://schemas.microsoft.com/office/powerpoint/2010/main" val="3672494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62A95-F637-4386-92DC-4C271EDF84FD}"/>
              </a:ext>
            </a:extLst>
          </p:cNvPr>
          <p:cNvSpPr>
            <a:spLocks noGrp="1"/>
          </p:cNvSpPr>
          <p:nvPr>
            <p:ph type="title"/>
          </p:nvPr>
        </p:nvSpPr>
        <p:spPr/>
        <p:txBody>
          <a:bodyPr/>
          <a:lstStyle/>
          <a:p>
            <a:r>
              <a:rPr lang="en-GB" b="1" dirty="0"/>
              <a:t>Recommendations</a:t>
            </a:r>
            <a:endParaRPr lang="en-US" b="1" dirty="0"/>
          </a:p>
        </p:txBody>
      </p:sp>
      <p:sp>
        <p:nvSpPr>
          <p:cNvPr id="3" name="Content Placeholder 2">
            <a:extLst>
              <a:ext uri="{FF2B5EF4-FFF2-40B4-BE49-F238E27FC236}">
                <a16:creationId xmlns:a16="http://schemas.microsoft.com/office/drawing/2014/main" id="{F1045B8B-FB03-4FAE-848B-F4D1C5968A67}"/>
              </a:ext>
            </a:extLst>
          </p:cNvPr>
          <p:cNvSpPr>
            <a:spLocks noGrp="1"/>
          </p:cNvSpPr>
          <p:nvPr>
            <p:ph sz="half" idx="1"/>
          </p:nvPr>
        </p:nvSpPr>
        <p:spPr/>
        <p:txBody>
          <a:bodyPr>
            <a:normAutofit fontScale="92500" lnSpcReduction="20000"/>
          </a:bodyPr>
          <a:lstStyle/>
          <a:p>
            <a:r>
              <a:rPr lang="en-GB" sz="2400" dirty="0"/>
              <a:t>For improving customer acquisition, there is a need for restarting channels of social media for improved visibility. </a:t>
            </a:r>
          </a:p>
          <a:p>
            <a:r>
              <a:rPr lang="en-GB" sz="2400" dirty="0"/>
              <a:t>A campaign of “first class free” should be offered for new customers. For retaining customers, class recommendation and offers need to be personalized properly. </a:t>
            </a:r>
          </a:p>
          <a:p>
            <a:r>
              <a:rPr lang="en-GB" sz="2400" dirty="0"/>
              <a:t>Loyalty rewards should also be improved further with different exclusive benefits (Kumar &amp; </a:t>
            </a:r>
            <a:r>
              <a:rPr lang="en-GB" sz="2400" dirty="0" err="1"/>
              <a:t>Reinartz</a:t>
            </a:r>
            <a:r>
              <a:rPr lang="en-GB" sz="2400" dirty="0"/>
              <a:t>, 2018).</a:t>
            </a:r>
            <a:endParaRPr lang="en-US" sz="2400" dirty="0"/>
          </a:p>
          <a:p>
            <a:endParaRPr lang="en-US" sz="2400" dirty="0"/>
          </a:p>
        </p:txBody>
      </p:sp>
      <p:pic>
        <p:nvPicPr>
          <p:cNvPr id="5" name="Content Placeholder 4">
            <a:extLst>
              <a:ext uri="{FF2B5EF4-FFF2-40B4-BE49-F238E27FC236}">
                <a16:creationId xmlns:a16="http://schemas.microsoft.com/office/drawing/2014/main" id="{FFA18860-52EA-4B9D-A07E-F85556207154}"/>
              </a:ext>
            </a:extLst>
          </p:cNvPr>
          <p:cNvPicPr>
            <a:picLocks noGrp="1" noChangeAspect="1"/>
          </p:cNvPicPr>
          <p:nvPr>
            <p:ph sz="half" idx="2"/>
          </p:nvPr>
        </p:nvPicPr>
        <p:blipFill>
          <a:blip r:embed="rId3"/>
          <a:stretch>
            <a:fillRect/>
          </a:stretch>
        </p:blipFill>
        <p:spPr>
          <a:xfrm>
            <a:off x="6370638" y="2480241"/>
            <a:ext cx="4754562" cy="2674441"/>
          </a:xfrm>
          <a:prstGeom prst="rect">
            <a:avLst/>
          </a:prstGeom>
        </p:spPr>
      </p:pic>
    </p:spTree>
    <p:extLst>
      <p:ext uri="{BB962C8B-B14F-4D97-AF65-F5344CB8AC3E}">
        <p14:creationId xmlns:p14="http://schemas.microsoft.com/office/powerpoint/2010/main" val="4043406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7B9E3-DF1E-41A0-A98D-9FD2194DA1D2}"/>
              </a:ext>
            </a:extLst>
          </p:cNvPr>
          <p:cNvSpPr>
            <a:spLocks noGrp="1"/>
          </p:cNvSpPr>
          <p:nvPr>
            <p:ph type="title"/>
          </p:nvPr>
        </p:nvSpPr>
        <p:spPr/>
        <p:txBody>
          <a:bodyPr/>
          <a:lstStyle/>
          <a:p>
            <a:r>
              <a:rPr lang="en-GB" b="1" dirty="0"/>
              <a:t>Reflection</a:t>
            </a:r>
            <a:endParaRPr lang="en-US" b="1" dirty="0"/>
          </a:p>
        </p:txBody>
      </p:sp>
      <p:sp>
        <p:nvSpPr>
          <p:cNvPr id="3" name="Content Placeholder 2">
            <a:extLst>
              <a:ext uri="{FF2B5EF4-FFF2-40B4-BE49-F238E27FC236}">
                <a16:creationId xmlns:a16="http://schemas.microsoft.com/office/drawing/2014/main" id="{B2578FEE-8459-4028-9991-3D9B726A2C29}"/>
              </a:ext>
            </a:extLst>
          </p:cNvPr>
          <p:cNvSpPr>
            <a:spLocks noGrp="1"/>
          </p:cNvSpPr>
          <p:nvPr>
            <p:ph sz="half" idx="1"/>
          </p:nvPr>
        </p:nvSpPr>
        <p:spPr>
          <a:xfrm>
            <a:off x="1066800" y="2103120"/>
            <a:ext cx="5029200" cy="3749040"/>
          </a:xfrm>
        </p:spPr>
        <p:txBody>
          <a:bodyPr>
            <a:normAutofit/>
          </a:bodyPr>
          <a:lstStyle/>
          <a:p>
            <a:r>
              <a:rPr lang="en-GB" sz="2400" dirty="0"/>
              <a:t>With this project, I have learned to evaluate the data of customers and make actionable and effective insights. </a:t>
            </a:r>
          </a:p>
          <a:p>
            <a:r>
              <a:rPr lang="en-GB" sz="2400" dirty="0"/>
              <a:t>I have obtained skills in the evaluation of customer engagement and even different loyalty </a:t>
            </a:r>
            <a:r>
              <a:rPr lang="en-GB" sz="2400" dirty="0" err="1"/>
              <a:t>proyrams</a:t>
            </a:r>
            <a:r>
              <a:rPr lang="en-GB" sz="2400" dirty="0"/>
              <a:t>. </a:t>
            </a:r>
          </a:p>
          <a:p>
            <a:r>
              <a:rPr lang="en-GB" sz="2400" dirty="0"/>
              <a:t>However, I faced challenges in obtaining data about the customer relationship program of the business.</a:t>
            </a:r>
            <a:endParaRPr lang="en-US" sz="2400" dirty="0"/>
          </a:p>
          <a:p>
            <a:endParaRPr lang="en-US" sz="2400" dirty="0"/>
          </a:p>
        </p:txBody>
      </p:sp>
      <p:pic>
        <p:nvPicPr>
          <p:cNvPr id="5" name="Content Placeholder 4">
            <a:extLst>
              <a:ext uri="{FF2B5EF4-FFF2-40B4-BE49-F238E27FC236}">
                <a16:creationId xmlns:a16="http://schemas.microsoft.com/office/drawing/2014/main" id="{58FC8484-12CE-4ED2-98C7-4324B8210517}"/>
              </a:ext>
            </a:extLst>
          </p:cNvPr>
          <p:cNvPicPr>
            <a:picLocks noGrp="1" noChangeAspect="1"/>
          </p:cNvPicPr>
          <p:nvPr>
            <p:ph sz="half" idx="2"/>
          </p:nvPr>
        </p:nvPicPr>
        <p:blipFill>
          <a:blip r:embed="rId3"/>
          <a:stretch>
            <a:fillRect/>
          </a:stretch>
        </p:blipFill>
        <p:spPr>
          <a:xfrm>
            <a:off x="6370322" y="2480241"/>
            <a:ext cx="4754562" cy="2674441"/>
          </a:xfrm>
          <a:prstGeom prst="rect">
            <a:avLst/>
          </a:prstGeom>
        </p:spPr>
      </p:pic>
    </p:spTree>
    <p:extLst>
      <p:ext uri="{BB962C8B-B14F-4D97-AF65-F5344CB8AC3E}">
        <p14:creationId xmlns:p14="http://schemas.microsoft.com/office/powerpoint/2010/main" val="891858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BD46DA-B5E9-45F4-A54E-FEDEDE7715B7}"/>
              </a:ext>
            </a:extLst>
          </p:cNvPr>
          <p:cNvSpPr>
            <a:spLocks noGrp="1"/>
          </p:cNvSpPr>
          <p:nvPr>
            <p:ph type="title"/>
          </p:nvPr>
        </p:nvSpPr>
        <p:spPr/>
        <p:txBody>
          <a:bodyPr/>
          <a:lstStyle/>
          <a:p>
            <a:r>
              <a:rPr lang="en-GB" b="1" dirty="0"/>
              <a:t>References</a:t>
            </a:r>
            <a:endParaRPr lang="en-US" b="1" dirty="0"/>
          </a:p>
        </p:txBody>
      </p:sp>
      <p:sp>
        <p:nvSpPr>
          <p:cNvPr id="6" name="Content Placeholder 5">
            <a:extLst>
              <a:ext uri="{FF2B5EF4-FFF2-40B4-BE49-F238E27FC236}">
                <a16:creationId xmlns:a16="http://schemas.microsoft.com/office/drawing/2014/main" id="{8F7D4802-5CBF-4BE3-A149-F71970DCAAE7}"/>
              </a:ext>
            </a:extLst>
          </p:cNvPr>
          <p:cNvSpPr>
            <a:spLocks noGrp="1"/>
          </p:cNvSpPr>
          <p:nvPr>
            <p:ph idx="1"/>
          </p:nvPr>
        </p:nvSpPr>
        <p:spPr/>
        <p:txBody>
          <a:bodyPr>
            <a:normAutofit/>
          </a:bodyPr>
          <a:lstStyle/>
          <a:p>
            <a:r>
              <a:rPr lang="en-GB" sz="2800" dirty="0"/>
              <a:t>Kumar, V., &amp; </a:t>
            </a:r>
            <a:r>
              <a:rPr lang="en-GB" sz="2800" dirty="0" err="1"/>
              <a:t>Reinartz</a:t>
            </a:r>
            <a:r>
              <a:rPr lang="en-GB" sz="2800" dirty="0"/>
              <a:t>, W. (2018). </a:t>
            </a:r>
            <a:r>
              <a:rPr lang="en-GB" sz="2800" i="1" dirty="0"/>
              <a:t>Customer relationship management.</a:t>
            </a:r>
            <a:r>
              <a:rPr lang="en-GB" sz="2800" dirty="0"/>
              <a:t> Springer-Verlag GmbH Germany, part of Springer Nature 2006, 2012, 2018.</a:t>
            </a:r>
            <a:endParaRPr lang="en-US" sz="2800" dirty="0"/>
          </a:p>
          <a:p>
            <a:r>
              <a:rPr lang="en-GB" sz="2800" dirty="0"/>
              <a:t>Pilates Circuit. (2024). </a:t>
            </a:r>
            <a:r>
              <a:rPr lang="en-GB" sz="2800" i="1" dirty="0"/>
              <a:t>PILATES CIRCUIT: Dynamic and Contemporary Reformer Pilates Group Fitness Classes</a:t>
            </a:r>
            <a:r>
              <a:rPr lang="en-GB" sz="2800" dirty="0"/>
              <a:t>. Retrieved 2024, from https://www.pilatescircuit.co.uk/</a:t>
            </a:r>
            <a:endParaRPr lang="en-US" sz="2800" dirty="0"/>
          </a:p>
          <a:p>
            <a:endParaRPr lang="en-US" sz="2800" dirty="0"/>
          </a:p>
        </p:txBody>
      </p:sp>
    </p:spTree>
    <p:extLst>
      <p:ext uri="{BB962C8B-B14F-4D97-AF65-F5344CB8AC3E}">
        <p14:creationId xmlns:p14="http://schemas.microsoft.com/office/powerpoint/2010/main" val="1001498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69BAB6-C559-4D02-8B65-1E7EE2AF5010}"/>
              </a:ext>
            </a:extLst>
          </p:cNvPr>
          <p:cNvPicPr>
            <a:picLocks noChangeAspect="1"/>
          </p:cNvPicPr>
          <p:nvPr/>
        </p:nvPicPr>
        <p:blipFill>
          <a:blip r:embed="rId3"/>
          <a:stretch>
            <a:fillRect/>
          </a:stretch>
        </p:blipFill>
        <p:spPr>
          <a:xfrm>
            <a:off x="2015846" y="708660"/>
            <a:ext cx="8160308" cy="5440680"/>
          </a:xfrm>
          <a:prstGeom prst="rect">
            <a:avLst/>
          </a:prstGeom>
        </p:spPr>
      </p:pic>
    </p:spTree>
    <p:extLst>
      <p:ext uri="{BB962C8B-B14F-4D97-AF65-F5344CB8AC3E}">
        <p14:creationId xmlns:p14="http://schemas.microsoft.com/office/powerpoint/2010/main" val="7376408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Savon</Template>
  <TotalTime>8</TotalTime>
  <Words>717</Words>
  <Application>Microsoft Office PowerPoint</Application>
  <PresentationFormat>Widescreen</PresentationFormat>
  <Paragraphs>37</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Calibri</vt:lpstr>
      <vt:lpstr>Garamond</vt:lpstr>
      <vt:lpstr>Savon</vt:lpstr>
      <vt:lpstr>Reflection</vt:lpstr>
      <vt:lpstr>Introduction</vt:lpstr>
      <vt:lpstr>Customer Relationship Management</vt:lpstr>
      <vt:lpstr>Recommendations</vt:lpstr>
      <vt:lpstr>Reflection</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Reflection</dc:title>
  <dc:creator>Zyrant</dc:creator>
  <cp:lastModifiedBy>Zyrant</cp:lastModifiedBy>
  <cp:revision>3</cp:revision>
  <dcterms:created xsi:type="dcterms:W3CDTF">2024-12-02T18:11:11Z</dcterms:created>
  <dcterms:modified xsi:type="dcterms:W3CDTF">2024-12-02T18:19:37Z</dcterms:modified>
</cp:coreProperties>
</file>